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5143500" type="screen16x9"/>
  <p:notesSz cx="6858000" cy="9144000"/>
  <p:embeddedFontLst>
    <p:embeddedFont>
      <p:font typeface="Raleway ExtraLight" panose="020B0604020202020204" charset="0"/>
      <p:regular r:id="rId15"/>
      <p:bold r:id="rId16"/>
      <p:italic r:id="rId17"/>
      <p:boldItalic r:id="rId18"/>
    </p:embeddedFont>
    <p:embeddedFont>
      <p:font typeface="Raleway Medium" panose="020B0604020202020204" charset="0"/>
      <p:regular r:id="rId19"/>
      <p:bold r:id="rId20"/>
      <p:italic r:id="rId21"/>
      <p:boldItalic r:id="rId22"/>
    </p:embeddedFont>
    <p:embeddedFont>
      <p:font typeface="Lato" panose="020B0604020202020204" charset="0"/>
      <p:regular r:id="rId23"/>
      <p:bold r:id="rId24"/>
      <p:italic r:id="rId25"/>
      <p:boldItalic r:id="rId26"/>
    </p:embeddedFont>
    <p:embeddedFont>
      <p:font typeface="Raleway" panose="020B0604020202020204" charset="0"/>
      <p:regular r:id="rId27"/>
      <p:bold r:id="rId28"/>
      <p:italic r:id="rId29"/>
      <p:boldItalic r:id="rId30"/>
    </p:embeddedFont>
    <p:embeddedFont>
      <p:font typeface="Raleway SemiBold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9f1eabf71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9f1eabf71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f88252dc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f88252dc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f88252dc4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f88252dc4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88252dc4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88252dc4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f88252dc4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f88252dc4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f88252dc4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f88252dc4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f88252dc4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f88252dc4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9f1eabf719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9f1eabf719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88252dc4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88252dc4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88252dc4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f88252dc4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2754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88252dc4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f88252dc4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f88252dc4_0_1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f88252dc4_0_1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bg>
      <p:bgPr>
        <a:solidFill>
          <a:schemeClr val="dk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1308150" y="1318650"/>
            <a:ext cx="71100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226550" y="78500"/>
            <a:ext cx="9981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Riservato</a:t>
            </a:r>
            <a:endParaRPr sz="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296767" y="78500"/>
            <a:ext cx="21006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virginialevy.com</a:t>
            </a:r>
            <a:endParaRPr sz="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8213935" y="78500"/>
            <a:ext cx="7059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Versione 1.0</a:t>
            </a:r>
            <a:endParaRPr sz="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1">
  <p:cSld name="SECTION_HEADER_2">
    <p:bg>
      <p:bgPr>
        <a:solidFill>
          <a:srgbClr val="434343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0" name="Google Shape;90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94" name="Google Shape;94;p14">
            <a:hlinkClick r:id="rId2" action="ppaction://hlinksldjump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5" name="Google Shape;95;p14">
            <a:hlinkClick r:id="rId2" action="ppaction://hlinksldjump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4">
            <a:hlinkClick r:id="rId2" action="ppaction://hlinksldjump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4">
            <a:hlinkClick r:id="rId2" action="ppaction://hlinksldjump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TITLE_AND_BODY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 descr="shutterstock_31891705.jpg"/>
          <p:cNvPicPr preferRelativeResize="0"/>
          <p:nvPr/>
        </p:nvPicPr>
        <p:blipFill rotWithShape="1">
          <a:blip r:embed="rId2">
            <a:alphaModFix/>
          </a:blip>
          <a:srcRect t="11971" b="11971"/>
          <a:stretch/>
        </p:blipFill>
        <p:spPr>
          <a:xfrm>
            <a:off x="0" y="487825"/>
            <a:ext cx="9143999" cy="465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102" name="Google Shape;102;p15">
            <a:hlinkClick r:id="rId3" action="ppaction://hlinksldjump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3" name="Google Shape;103;p15">
            <a:hlinkClick r:id="rId3" action="ppaction://hlinksldjump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5">
            <a:hlinkClick r:id="rId3" action="ppaction://hlinksldjump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5">
            <a:hlinkClick r:id="rId3" action="ppaction://hlinksldjump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TITLE_AND_BODY_1_2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110" name="Google Shape;110;p16">
            <a:hlinkClick r:id="rId2" action="ppaction://hlinksldjump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1" name="Google Shape;111;p16">
            <a:hlinkClick r:id="rId2" action="ppaction://hlinksldjump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hlinkClick r:id="rId2" action="ppaction://hlinksldjump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6">
            <a:hlinkClick r:id="rId2" action="ppaction://hlinksldjump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729450" y="1068650"/>
            <a:ext cx="76887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alt1">
  <p:cSld name="TITLE_1">
    <p:bg>
      <p:bgPr>
        <a:solidFill>
          <a:schemeClr val="lt2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7" descr="shutterstock_429987889_edited.jpg"/>
          <p:cNvPicPr preferRelativeResize="0"/>
          <p:nvPr/>
        </p:nvPicPr>
        <p:blipFill rotWithShape="1">
          <a:blip r:embed="rId2">
            <a:alphaModFix/>
          </a:blip>
          <a:srcRect t="21799" b="23591"/>
          <a:stretch/>
        </p:blipFill>
        <p:spPr>
          <a:xfrm>
            <a:off x="0" y="487825"/>
            <a:ext cx="9144000" cy="465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" name="Google Shape;118;p1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9" name="Google Shape;119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" name="Google Shape;121;p17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124" name="Google Shape;124;p17">
            <a:hlinkClick r:id="rId3" action="ppaction://hlinksldjump"/>
          </p:cNvPr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5" name="Google Shape;125;p17">
            <a:hlinkClick r:id="rId3" action="ppaction://hlinksldjump"/>
          </p:cNvPr>
          <p:cNvCxnSpPr/>
          <p:nvPr/>
        </p:nvCxnSpPr>
        <p:spPr>
          <a:xfrm>
            <a:off x="8598817" y="216350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" name="Google Shape;126;p17">
            <a:hlinkClick r:id="rId3" action="ppaction://hlinksldjump"/>
          </p:cNvPr>
          <p:cNvCxnSpPr/>
          <p:nvPr/>
        </p:nvCxnSpPr>
        <p:spPr>
          <a:xfrm>
            <a:off x="8598817" y="250138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" name="Google Shape;127;p17">
            <a:hlinkClick r:id="rId3" action="ppaction://hlinksldjump"/>
          </p:cNvPr>
          <p:cNvCxnSpPr/>
          <p:nvPr/>
        </p:nvCxnSpPr>
        <p:spPr>
          <a:xfrm>
            <a:off x="8598817" y="283925"/>
            <a:ext cx="2163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 title="2.jpg"/>
          <p:cNvPicPr preferRelativeResize="0"/>
          <p:nvPr/>
        </p:nvPicPr>
        <p:blipFill rotWithShape="1">
          <a:blip r:embed="rId4">
            <a:alphaModFix/>
          </a:blip>
          <a:srcRect r="10160"/>
          <a:stretch/>
        </p:blipFill>
        <p:spPr>
          <a:xfrm>
            <a:off x="476725" y="71603"/>
            <a:ext cx="2909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18" title="Minnesota-Reformer-File-78-1536x102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9212"/>
            <a:ext cx="9144000" cy="47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476725" y="1667500"/>
            <a:ext cx="84348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5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Understanding </a:t>
            </a:r>
            <a:br>
              <a:rPr lang="it" sz="45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it" sz="45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Minnesota’s Traffic Patterns: </a:t>
            </a:r>
            <a:br>
              <a:rPr lang="it" sz="45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it" sz="45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Time, Weather, and Holidays (2017–2018)</a:t>
            </a:r>
            <a:endParaRPr sz="39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679585" y="71975"/>
            <a:ext cx="6873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virginia levy abulafia</a:t>
            </a:r>
            <a:endParaRPr sz="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7108225" y="64175"/>
            <a:ext cx="180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Version 1.0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1293850" y="2143125"/>
            <a:ext cx="1941900" cy="20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Overview</a:t>
            </a:r>
            <a:endParaRPr sz="13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Business Problem</a:t>
            </a:r>
            <a:endParaRPr sz="13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it" sz="13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Goal</a:t>
            </a:r>
            <a:endParaRPr sz="13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3559251" y="2143125"/>
            <a:ext cx="1727700" cy="20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3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Methodology</a:t>
            </a:r>
            <a:endParaRPr sz="13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5610451" y="2143125"/>
            <a:ext cx="1727700" cy="20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Key Insights</a:t>
            </a:r>
            <a:endParaRPr sz="13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it" sz="13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Recommendations</a:t>
            </a:r>
            <a:endParaRPr sz="13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1482200" y="1232344"/>
            <a:ext cx="6873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chemeClr val="lt1"/>
                </a:solidFill>
                <a:latin typeface="Raleway ExtraLight"/>
                <a:ea typeface="Raleway ExtraLight"/>
                <a:cs typeface="Raleway ExtraLight"/>
                <a:sym typeface="Raleway ExtraLight"/>
              </a:rPr>
              <a:t>A Tableau visualization project </a:t>
            </a:r>
            <a:endParaRPr sz="1500">
              <a:solidFill>
                <a:schemeClr val="lt1"/>
              </a:solidFill>
              <a:latin typeface="Raleway ExtraLight"/>
              <a:ea typeface="Raleway ExtraLight"/>
              <a:cs typeface="Raleway ExtraLight"/>
              <a:sym typeface="Raleway Extra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chemeClr val="lt1"/>
                </a:solidFill>
                <a:latin typeface="Raleway ExtraLight"/>
                <a:ea typeface="Raleway ExtraLight"/>
                <a:cs typeface="Raleway ExtraLight"/>
                <a:sym typeface="Raleway ExtraLight"/>
              </a:rPr>
              <a:t>for the Minnesota Department of Transportation</a:t>
            </a:r>
            <a:endParaRPr sz="1500">
              <a:solidFill>
                <a:schemeClr val="lt1"/>
              </a:solidFill>
              <a:latin typeface="Raleway ExtraLight"/>
              <a:ea typeface="Raleway ExtraLight"/>
              <a:cs typeface="Raleway ExtraLight"/>
              <a:sym typeface="Raleway ExtraLight"/>
            </a:endParaRPr>
          </a:p>
        </p:txBody>
      </p:sp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727800" y="1232350"/>
            <a:ext cx="76884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SUMMARY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Overview</a:t>
            </a:r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>
          <a:xfrm>
            <a:off x="1295325" y="2078875"/>
            <a:ext cx="7122900" cy="13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• Tableau dashboard analyzing traffic by </a:t>
            </a:r>
            <a:r>
              <a:rPr lang="it" sz="11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time, weather, and holidays</a:t>
            </a:r>
            <a:endParaRPr sz="11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• Based on </a:t>
            </a:r>
            <a:r>
              <a:rPr lang="it" sz="1100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Metro Interstate Traffic Volume</a:t>
            </a:r>
            <a:r>
              <a:rPr lang="it" sz="11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dataset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3" name="Google Shape;153;p20" title="bus_only_one_sm.jpg"/>
          <p:cNvPicPr preferRelativeResize="0"/>
          <p:nvPr/>
        </p:nvPicPr>
        <p:blipFill rotWithShape="1">
          <a:blip r:embed="rId3">
            <a:alphaModFix/>
          </a:blip>
          <a:srcRect t="45008" b="33308"/>
          <a:stretch/>
        </p:blipFill>
        <p:spPr>
          <a:xfrm>
            <a:off x="0" y="3816595"/>
            <a:ext cx="9143999" cy="1326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Business Problem</a:t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>
            <a:off x="1400790" y="2480035"/>
            <a:ext cx="328800" cy="328800"/>
          </a:xfrm>
          <a:prstGeom prst="ellipse">
            <a:avLst/>
          </a:prstGeom>
          <a:solidFill>
            <a:srgbClr val="00B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FFFFFF"/>
                </a:solidFill>
              </a:rPr>
              <a:t>1</a:t>
            </a:r>
            <a:endParaRPr sz="800" b="1">
              <a:solidFill>
                <a:srgbClr val="FFFFFF"/>
              </a:solidFill>
            </a:endParaRPr>
          </a:p>
        </p:txBody>
      </p:sp>
      <p:sp>
        <p:nvSpPr>
          <p:cNvPr id="160" name="Google Shape;160;p21"/>
          <p:cNvSpPr txBox="1">
            <a:spLocks noGrp="1"/>
          </p:cNvSpPr>
          <p:nvPr>
            <p:ph type="body" idx="1"/>
          </p:nvPr>
        </p:nvSpPr>
        <p:spPr>
          <a:xfrm>
            <a:off x="1847710" y="2438875"/>
            <a:ext cx="5884200" cy="1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it" b="1">
                <a:solidFill>
                  <a:schemeClr val="dk2"/>
                </a:solidFill>
              </a:rPr>
              <a:t>Understand how traffic volume varies by season, weather, and holidays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61" name="Google Shape;161;p21"/>
          <p:cNvSpPr/>
          <p:nvPr/>
        </p:nvSpPr>
        <p:spPr>
          <a:xfrm>
            <a:off x="1400790" y="3237001"/>
            <a:ext cx="328800" cy="328800"/>
          </a:xfrm>
          <a:prstGeom prst="ellipse">
            <a:avLst/>
          </a:prstGeom>
          <a:solidFill>
            <a:srgbClr val="00B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FFFFFF"/>
                </a:solidFill>
              </a:rPr>
              <a:t>2</a:t>
            </a:r>
            <a:endParaRPr sz="800" b="1">
              <a:solidFill>
                <a:srgbClr val="FFFFFF"/>
              </a:solidFill>
            </a:endParaRPr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1862690" y="3200495"/>
            <a:ext cx="5370900" cy="1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 planning to minimize disruptions during road work.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010100" cy="6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/>
              <a:t>Project Goal</a:t>
            </a:r>
            <a:endParaRPr sz="2600"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4294967295"/>
          </p:nvPr>
        </p:nvSpPr>
        <p:spPr>
          <a:xfrm>
            <a:off x="729450" y="1976125"/>
            <a:ext cx="7491600" cy="25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Create an </a:t>
            </a:r>
            <a:r>
              <a:rPr lang="it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interactive dashboard</a:t>
            </a:r>
            <a: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showing traffic by: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aleway"/>
              <a:buChar char="●"/>
            </a:pPr>
            <a: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Year, month, weekday, and hour</a:t>
            </a:r>
            <a:b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aleway"/>
              <a:buChar char="●"/>
            </a:pPr>
            <a: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Weather conditions</a:t>
            </a:r>
            <a:b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aleway"/>
              <a:buChar char="●"/>
            </a:pPr>
            <a:r>
              <a:rPr lang="it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Holiday type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3" title="bus_only_one_sm.jpg"/>
          <p:cNvPicPr preferRelativeResize="0"/>
          <p:nvPr/>
        </p:nvPicPr>
        <p:blipFill rotWithShape="1">
          <a:blip r:embed="rId4">
            <a:alphaModFix/>
          </a:blip>
          <a:srcRect b="16611"/>
          <a:stretch/>
        </p:blipFill>
        <p:spPr>
          <a:xfrm>
            <a:off x="0" y="479750"/>
            <a:ext cx="9143999" cy="510272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765275" y="898000"/>
            <a:ext cx="58875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it">
                <a:solidFill>
                  <a:schemeClr val="dk2"/>
                </a:solidFill>
              </a:rPr>
              <a:t>Methodology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>
            <a:spLocks noGrp="1"/>
          </p:cNvSpPr>
          <p:nvPr>
            <p:ph type="title"/>
          </p:nvPr>
        </p:nvSpPr>
        <p:spPr>
          <a:xfrm>
            <a:off x="707400" y="1288050"/>
            <a:ext cx="7729200" cy="12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it" b="0" dirty="0">
                <a:solidFill>
                  <a:schemeClr val="accent1"/>
                </a:solidFill>
              </a:rPr>
              <a:t>Data cleaning and calculated fields in Tableau</a:t>
            </a:r>
            <a:endParaRPr b="0" dirty="0"/>
          </a:p>
        </p:txBody>
      </p:sp>
      <p:sp>
        <p:nvSpPr>
          <p:cNvPr id="180" name="Google Shape;180;p24"/>
          <p:cNvSpPr txBox="1">
            <a:spLocks noGrp="1"/>
          </p:cNvSpPr>
          <p:nvPr>
            <p:ph type="body" idx="1"/>
          </p:nvPr>
        </p:nvSpPr>
        <p:spPr>
          <a:xfrm>
            <a:off x="730725" y="2064177"/>
            <a:ext cx="3532931" cy="2433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 dirty="0" smtClean="0">
                <a:latin typeface="Raleway Medium"/>
                <a:ea typeface="Raleway Medium"/>
                <a:cs typeface="Raleway Medium"/>
                <a:sym typeface="Raleway Medium"/>
              </a:rPr>
              <a:t>Five </a:t>
            </a:r>
            <a:r>
              <a:rPr lang="it" sz="2600" dirty="0">
                <a:latin typeface="Raleway Medium"/>
                <a:ea typeface="Raleway Medium"/>
                <a:cs typeface="Raleway Medium"/>
                <a:sym typeface="Raleway Medium"/>
              </a:rPr>
              <a:t>key charts:</a:t>
            </a:r>
            <a:r>
              <a:rPr lang="it" sz="1400" dirty="0">
                <a:latin typeface="Raleway Medium"/>
                <a:ea typeface="Raleway Medium"/>
                <a:cs typeface="Raleway Medium"/>
                <a:sym typeface="Raleway Medium"/>
              </a:rPr>
              <a:t/>
            </a:r>
            <a:br>
              <a:rPr lang="it" sz="1400" dirty="0"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400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 Medium"/>
              <a:buAutoNum type="arabicPeriod"/>
            </a:pPr>
            <a:r>
              <a:rPr lang="it" sz="1400" dirty="0">
                <a:latin typeface="Raleway Medium"/>
                <a:ea typeface="Raleway Medium"/>
                <a:cs typeface="Raleway Medium"/>
                <a:sym typeface="Raleway Medium"/>
              </a:rPr>
              <a:t>Monthly trend (2017 vs 2018)</a:t>
            </a:r>
            <a:br>
              <a:rPr lang="it" sz="1400" dirty="0">
                <a:latin typeface="Raleway Medium"/>
                <a:ea typeface="Raleway Medium"/>
                <a:cs typeface="Raleway Medium"/>
                <a:sym typeface="Raleway Medium"/>
              </a:rPr>
            </a:br>
            <a:endParaRPr sz="1400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 Medium"/>
              <a:buAutoNum type="arabicPeriod"/>
            </a:pPr>
            <a:r>
              <a:rPr lang="it" sz="1400" dirty="0">
                <a:latin typeface="Raleway Medium"/>
                <a:ea typeface="Raleway Medium"/>
                <a:cs typeface="Raleway Medium"/>
                <a:sym typeface="Raleway Medium"/>
              </a:rPr>
              <a:t>Hourly heatmap by </a:t>
            </a:r>
            <a:r>
              <a:rPr lang="it" sz="1400" dirty="0" smtClean="0">
                <a:latin typeface="Raleway Medium"/>
                <a:ea typeface="Raleway Medium"/>
                <a:cs typeface="Raleway Medium"/>
                <a:sym typeface="Raleway Medium"/>
              </a:rPr>
              <a:t>weekday</a:t>
            </a:r>
            <a:endParaRPr lang="it" sz="1400" dirty="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 Medium"/>
              <a:buAutoNum type="arabicPeriod"/>
            </a:pPr>
            <a:endParaRPr lang="it" sz="1100" dirty="0">
              <a:ea typeface="Raleway Medium"/>
              <a:cs typeface="Raleway Medium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 Medium"/>
              <a:buAutoNum type="arabicPeriod"/>
            </a:pPr>
            <a:r>
              <a:rPr lang="it" sz="1400" dirty="0" smtClean="0">
                <a:latin typeface="Raleway Medium"/>
                <a:ea typeface="Raleway Medium"/>
                <a:cs typeface="Raleway Medium"/>
                <a:sym typeface="Raleway Medium"/>
              </a:rPr>
              <a:t>Volume by Weather</a:t>
            </a:r>
            <a:endParaRPr lang="it" sz="1100" dirty="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752754" y="3510222"/>
            <a:ext cx="3838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0">
              <a:buSzPts val="1400"/>
            </a:pPr>
            <a:r>
              <a:rPr lang="en-US" dirty="0" smtClean="0">
                <a:solidFill>
                  <a:schemeClr val="accen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4,     Volume by Holiday</a:t>
            </a:r>
          </a:p>
          <a:p>
            <a:pPr marL="139700" lvl="0">
              <a:buSzPts val="1400"/>
            </a:pPr>
            <a:endParaRPr lang="en-US" dirty="0">
              <a:solidFill>
                <a:schemeClr val="accen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139700" lvl="0">
              <a:buSzPts val="1400"/>
            </a:pPr>
            <a:r>
              <a:rPr lang="en-US" dirty="0">
                <a:solidFill>
                  <a:schemeClr val="accen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5,    Traffic Before and After Holidays</a:t>
            </a:r>
            <a:endParaRPr lang="en-US" dirty="0">
              <a:solidFill>
                <a:schemeClr val="accen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5" title="Screenshot 2025-10-31 1827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975" y="906862"/>
            <a:ext cx="7566050" cy="365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730725" y="1318650"/>
            <a:ext cx="38934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it">
                <a:solidFill>
                  <a:srgbClr val="000000"/>
                </a:solidFill>
              </a:rPr>
              <a:t>Key Insights</a:t>
            </a:r>
            <a:endParaRPr b="0"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721225" y="2434125"/>
            <a:ext cx="3893400" cy="20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traffic in </a:t>
            </a:r>
            <a: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months</a:t>
            </a:r>
            <a: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weekday rush hours</a:t>
            </a:r>
            <a:b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Snow and fog</a:t>
            </a:r>
            <a: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reduce traffic volume</a:t>
            </a:r>
            <a:b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Thanksgiving</a:t>
            </a:r>
            <a: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it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Christmas Day</a:t>
            </a:r>
            <a:r>
              <a:rPr lang="i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show highest holidays peaks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100"/>
          </a:p>
        </p:txBody>
      </p:sp>
      <p:pic>
        <p:nvPicPr>
          <p:cNvPr id="192" name="Google Shape;192;p26" title="Screenshot 2025-10-31 18293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524" y="2805050"/>
            <a:ext cx="2871673" cy="21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6" title="Screenshot 2025-10-31 182909.png"/>
          <p:cNvPicPr preferRelativeResize="0"/>
          <p:nvPr/>
        </p:nvPicPr>
        <p:blipFill rotWithShape="1">
          <a:blip r:embed="rId4">
            <a:alphaModFix/>
          </a:blip>
          <a:srcRect b="15103"/>
          <a:stretch/>
        </p:blipFill>
        <p:spPr>
          <a:xfrm>
            <a:off x="4624125" y="866638"/>
            <a:ext cx="4224576" cy="193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4086475" y="1247675"/>
            <a:ext cx="4419572" cy="16231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Clr>
                <a:srgbClr val="000000"/>
              </a:buClr>
            </a:pPr>
            <a:r>
              <a:rPr lang="en-US" dirty="0"/>
              <a:t>Traffic rises before Thanksgiving (−2/−1), dips on day 0, then rebounds; a secondary mid-week spike appears around +6</a:t>
            </a:r>
            <a:r>
              <a:rPr lang="en-US" dirty="0" smtClean="0"/>
              <a:t>.</a:t>
            </a:r>
          </a:p>
          <a:p>
            <a:pPr>
              <a:spcBef>
                <a:spcPts val="1200"/>
              </a:spcBef>
              <a:buClr>
                <a:srgbClr val="000000"/>
              </a:buClr>
            </a:pPr>
            <a:r>
              <a:rPr lang="en-US" dirty="0" smtClean="0"/>
              <a:t>Data </a:t>
            </a:r>
            <a:r>
              <a:rPr lang="en-US" dirty="0"/>
              <a:t>for 2018 are unavailable due to dataset limitations.</a:t>
            </a:r>
            <a:endParaRPr dirty="0"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610650" y="1306725"/>
            <a:ext cx="32427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smtClean="0"/>
              <a:t>Traffic Before and After Holidays</a:t>
            </a:r>
            <a:endParaRPr dirty="0"/>
          </a:p>
        </p:txBody>
      </p:sp>
      <p:pic>
        <p:nvPicPr>
          <p:cNvPr id="200" name="Google Shape;20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02" y="2764466"/>
            <a:ext cx="6055964" cy="2139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52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7" title="Screenshot 2025-10-31 182824.png"/>
          <p:cNvPicPr preferRelativeResize="0"/>
          <p:nvPr/>
        </p:nvPicPr>
        <p:blipFill rotWithShape="1">
          <a:blip r:embed="rId3">
            <a:alphaModFix/>
          </a:blip>
          <a:srcRect l="3825" r="5739"/>
          <a:stretch/>
        </p:blipFill>
        <p:spPr>
          <a:xfrm>
            <a:off x="170121" y="2935481"/>
            <a:ext cx="8739963" cy="18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4075967" y="703601"/>
            <a:ext cx="4695893" cy="22318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it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Schedule road work during </a:t>
            </a:r>
            <a:r>
              <a:rPr lang="it" b="1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low-traffic hours/seasons</a:t>
            </a:r>
            <a:br>
              <a:rPr lang="it" b="1" dirty="0">
                <a:latin typeface="+mj-lt"/>
                <a:ea typeface="Arial"/>
                <a:cs typeface="Arial" panose="020B0604020202020204" pitchFamily="34" charset="0"/>
                <a:sym typeface="Arial"/>
              </a:rPr>
            </a:br>
            <a:endParaRPr b="1" dirty="0">
              <a:latin typeface="+mj-lt"/>
              <a:ea typeface="Arial"/>
              <a:cs typeface="Arial" panose="020B0604020202020204" pitchFamily="34" charset="0"/>
              <a:sym typeface="Arial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it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Prepare for </a:t>
            </a:r>
            <a:r>
              <a:rPr lang="it" b="1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holiday and weather-related congestion</a:t>
            </a:r>
            <a:br>
              <a:rPr lang="it" b="1" dirty="0">
                <a:latin typeface="+mj-lt"/>
                <a:ea typeface="Arial"/>
                <a:cs typeface="Arial" panose="020B0604020202020204" pitchFamily="34" charset="0"/>
                <a:sym typeface="Arial"/>
              </a:rPr>
            </a:br>
            <a:endParaRPr b="1" dirty="0">
              <a:latin typeface="+mj-lt"/>
              <a:ea typeface="Arial"/>
              <a:cs typeface="Arial" panose="020B0604020202020204" pitchFamily="34" charset="0"/>
              <a:sym typeface="Arial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lang="it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Use dashboard insights for </a:t>
            </a:r>
            <a:r>
              <a:rPr lang="it" b="1" dirty="0">
                <a:latin typeface="+mj-lt"/>
                <a:ea typeface="Arial"/>
                <a:cs typeface="Arial" panose="020B0604020202020204" pitchFamily="34" charset="0"/>
                <a:sym typeface="Arial"/>
              </a:rPr>
              <a:t>planning and safety </a:t>
            </a:r>
            <a:r>
              <a:rPr lang="it" b="1" dirty="0" smtClean="0">
                <a:latin typeface="+mj-lt"/>
                <a:ea typeface="Arial"/>
                <a:cs typeface="Arial" panose="020B0604020202020204" pitchFamily="34" charset="0"/>
                <a:sym typeface="Arial"/>
              </a:rPr>
              <a:t>decisions</a:t>
            </a:r>
          </a:p>
          <a:p>
            <a:pPr marL="1460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</a:pPr>
            <a:endParaRPr lang="it" b="1" dirty="0" smtClean="0">
              <a:latin typeface="+mj-lt"/>
              <a:ea typeface="Arial"/>
              <a:cs typeface="Arial" panose="020B0604020202020204" pitchFamily="34" charset="0"/>
              <a:sym typeface="Arial"/>
            </a:endParaRPr>
          </a:p>
          <a:p>
            <a:pPr lvl="0">
              <a:buClr>
                <a:srgbClr val="000000"/>
              </a:buClr>
              <a:buFont typeface="Arial"/>
              <a:buChar char="●"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S</a:t>
            </a:r>
            <a:r>
              <a:rPr lang="en-US" b="1" dirty="0" smtClean="0">
                <a:latin typeface="+mj-lt"/>
                <a:cs typeface="Arial" panose="020B0604020202020204" pitchFamily="34" charset="0"/>
              </a:rPr>
              <a:t>chedule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road works </a:t>
            </a:r>
            <a:r>
              <a:rPr lang="en-US" dirty="0">
                <a:latin typeface="+mj-lt"/>
                <a:cs typeface="Arial" panose="020B0604020202020204" pitchFamily="34" charset="0"/>
              </a:rPr>
              <a:t>on the holiday itself or late-evening slots; avoid 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−2</a:t>
            </a:r>
            <a:r>
              <a:rPr lang="en-US" dirty="0">
                <a:latin typeface="+mj-lt"/>
                <a:cs typeface="Arial" panose="020B0604020202020204" pitchFamily="34" charset="0"/>
              </a:rPr>
              <a:t>/−1 and +1 peaks.</a:t>
            </a:r>
            <a:r>
              <a:rPr lang="it" b="1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/>
            </a:r>
            <a:br>
              <a:rPr lang="it" b="1" dirty="0">
                <a:solidFill>
                  <a:schemeClr val="bg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endParaRPr b="1" dirty="0">
              <a:solidFill>
                <a:schemeClr val="bg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610650" y="1306725"/>
            <a:ext cx="32427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00000"/>
                </a:solidFill>
              </a:rPr>
              <a:t>Recommendations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8" title="beautiful-minneapolis-downtown-city-skyline-with-traffic-light-sunset-usa.jpg"/>
          <p:cNvPicPr preferRelativeResize="0"/>
          <p:nvPr/>
        </p:nvPicPr>
        <p:blipFill rotWithShape="1">
          <a:blip r:embed="rId3">
            <a:alphaModFix/>
          </a:blip>
          <a:srcRect b="24334"/>
          <a:stretch/>
        </p:blipFill>
        <p:spPr>
          <a:xfrm>
            <a:off x="0" y="527150"/>
            <a:ext cx="9144000" cy="461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8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>
                <a:solidFill>
                  <a:schemeClr val="lt1"/>
                </a:solidFill>
              </a:rPr>
              <a:t>Thank you.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6574275" y="4434625"/>
            <a:ext cx="1791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virginialevy.com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178</Words>
  <Application>Microsoft Office PowerPoint</Application>
  <PresentationFormat>Presentazione su schermo (16:9)</PresentationFormat>
  <Paragraphs>50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Raleway ExtraLight</vt:lpstr>
      <vt:lpstr>Raleway Medium</vt:lpstr>
      <vt:lpstr>Lato</vt:lpstr>
      <vt:lpstr>Raleway</vt:lpstr>
      <vt:lpstr>Raleway SemiBold</vt:lpstr>
      <vt:lpstr>Arial</vt:lpstr>
      <vt:lpstr>Streamline</vt:lpstr>
      <vt:lpstr>Presentazione standard di PowerPoint</vt:lpstr>
      <vt:lpstr>SUMMARY</vt:lpstr>
      <vt:lpstr>Overview</vt:lpstr>
      <vt:lpstr>Business Problem</vt:lpstr>
      <vt:lpstr>Project Goal</vt:lpstr>
      <vt:lpstr>Methodology</vt:lpstr>
      <vt:lpstr>Data cleaning and calculated fields in Tableau</vt:lpstr>
      <vt:lpstr>Presentazione standard di PowerPoint</vt:lpstr>
      <vt:lpstr>Key Insights</vt:lpstr>
      <vt:lpstr>Traffic Before and After Holidays</vt:lpstr>
      <vt:lpstr>Recommendations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Pc</cp:lastModifiedBy>
  <cp:revision>6</cp:revision>
  <dcterms:modified xsi:type="dcterms:W3CDTF">2025-11-02T14:47:07Z</dcterms:modified>
</cp:coreProperties>
</file>